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9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9"/>
    <p:restoredTop sz="94624"/>
  </p:normalViewPr>
  <p:slideViewPr>
    <p:cSldViewPr snapToGrid="0" snapToObjects="1">
      <p:cViewPr varScale="1">
        <p:scale>
          <a:sx n="115" d="100"/>
          <a:sy n="115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1A691-74A4-934B-BEC5-043D59D54064}" type="datetimeFigureOut">
              <a:rPr kumimoji="1" lang="zh-CN" altLang="en-US" smtClean="0"/>
              <a:t>2019/3/27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FF22-9739-054E-A52D-50D160E0A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4791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63985-6DF2-7F40-B584-361291613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7777" y="1418896"/>
            <a:ext cx="8915399" cy="1986455"/>
          </a:xfrm>
        </p:spPr>
        <p:txBody>
          <a:bodyPr>
            <a:normAutofit fontScale="90000"/>
          </a:bodyPr>
          <a:lstStyle/>
          <a:p>
            <a:r>
              <a:rPr lang="en" altLang="zh-CN" b="1" dirty="0"/>
              <a:t>Unscramble a Blurry Image</a:t>
            </a:r>
            <a:br>
              <a:rPr lang="en" altLang="zh-CN" b="1" dirty="0"/>
            </a:br>
            <a:r>
              <a:rPr lang="en" altLang="zh-CN" b="1" dirty="0"/>
              <a:t>     </a:t>
            </a:r>
            <a:endParaRPr kumimoji="1" lang="zh-CN" altLang="en-US" sz="31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2895E2-7FF9-D245-8F38-A9D2D1AFF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777" y="4288648"/>
            <a:ext cx="8915399" cy="1126283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Group 12</a:t>
            </a:r>
          </a:p>
          <a:p>
            <a:r>
              <a:rPr kumimoji="1" lang="en-US" altLang="zh-CN" sz="2000" dirty="0"/>
              <a:t>Members: Fei Zheng, </a:t>
            </a:r>
            <a:r>
              <a:rPr kumimoji="1" lang="en-US" altLang="zh-CN" sz="2000" dirty="0" err="1"/>
              <a:t>Guanren</a:t>
            </a:r>
            <a:r>
              <a:rPr kumimoji="1" lang="en-US" altLang="zh-CN" sz="2000" dirty="0"/>
              <a:t> Wang, Xi Yang, </a:t>
            </a:r>
            <a:r>
              <a:rPr kumimoji="1" lang="en-US" altLang="zh-CN" sz="2000" dirty="0" err="1"/>
              <a:t>Yiyao</a:t>
            </a:r>
            <a:r>
              <a:rPr kumimoji="1" lang="en-US" altLang="zh-CN" sz="2000" dirty="0"/>
              <a:t> Hu</a:t>
            </a:r>
            <a:endParaRPr kumimoji="1"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EEB889-55D5-0142-8C80-244B5D510CC7}"/>
              </a:ext>
            </a:extLst>
          </p:cNvPr>
          <p:cNvSpPr txBox="1"/>
          <p:nvPr/>
        </p:nvSpPr>
        <p:spPr>
          <a:xfrm>
            <a:off x="3153103" y="3011214"/>
            <a:ext cx="8734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--- predict a high-resolution image from a low-resolution input image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6053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6D7EF7-73E3-7748-B8CB-2755F918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08" y="1795621"/>
            <a:ext cx="4803492" cy="4483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DB22DB-BE8E-C444-9E83-C629A9806B05}"/>
              </a:ext>
            </a:extLst>
          </p:cNvPr>
          <p:cNvSpPr txBox="1"/>
          <p:nvPr/>
        </p:nvSpPr>
        <p:spPr>
          <a:xfrm>
            <a:off x="4476092" y="216658"/>
            <a:ext cx="3941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Average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 err="1"/>
              <a:t>psnr</a:t>
            </a:r>
            <a:endParaRPr kumimoji="1"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91685E-A88A-4545-8AB0-A77C93D2A4CD}"/>
              </a:ext>
            </a:extLst>
          </p:cNvPr>
          <p:cNvSpPr txBox="1"/>
          <p:nvPr/>
        </p:nvSpPr>
        <p:spPr>
          <a:xfrm>
            <a:off x="8213175" y="889099"/>
            <a:ext cx="12454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/>
              <a:t>SRGAN</a:t>
            </a:r>
            <a:endParaRPr kumimoji="1" lang="zh-CN" altLang="en-US" sz="2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C52CED-74F9-2D4D-AEE1-E3759F9795C7}"/>
              </a:ext>
            </a:extLst>
          </p:cNvPr>
          <p:cNvSpPr txBox="1"/>
          <p:nvPr/>
        </p:nvSpPr>
        <p:spPr>
          <a:xfrm>
            <a:off x="2945522" y="889099"/>
            <a:ext cx="1530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/>
              <a:t>Baseline</a:t>
            </a:r>
            <a:endParaRPr kumimoji="1" lang="zh-CN" altLang="en-US" sz="22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876D92-573A-4B49-ABDA-0F5781CC6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76" y="1319986"/>
            <a:ext cx="4022024" cy="24665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6BD87D-05BA-6646-AE46-D405DB929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576" y="3786497"/>
            <a:ext cx="4100372" cy="24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75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16BF546D-E3F4-434B-AFFE-4BF1AD30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131" y="346032"/>
            <a:ext cx="4251381" cy="31782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5889CF-B670-FB46-8DAA-C48E5CE1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236" y="3494141"/>
            <a:ext cx="4239896" cy="31863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E16DF2-198C-5E4D-920D-C05D961E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132" y="3494141"/>
            <a:ext cx="4280062" cy="32084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6EECE5-9F35-3E42-BC8D-AB932912B6F4}"/>
              </a:ext>
            </a:extLst>
          </p:cNvPr>
          <p:cNvSpPr txBox="1"/>
          <p:nvPr/>
        </p:nvSpPr>
        <p:spPr>
          <a:xfrm>
            <a:off x="513682" y="1999592"/>
            <a:ext cx="144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True Image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76228B-D828-AD41-9F0E-36EFF8E77035}"/>
              </a:ext>
            </a:extLst>
          </p:cNvPr>
          <p:cNvSpPr txBox="1"/>
          <p:nvPr/>
        </p:nvSpPr>
        <p:spPr>
          <a:xfrm>
            <a:off x="513682" y="4283253"/>
            <a:ext cx="1576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Initialization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30.9051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E6256-1A4C-6C40-AEEC-F401D6721D3A}"/>
              </a:ext>
            </a:extLst>
          </p:cNvPr>
          <p:cNvSpPr txBox="1"/>
          <p:nvPr/>
        </p:nvSpPr>
        <p:spPr>
          <a:xfrm>
            <a:off x="10625434" y="4652585"/>
            <a:ext cx="1581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SRGAN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31.6984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B75C30-85D3-814F-B447-E6C84B03551C}"/>
              </a:ext>
            </a:extLst>
          </p:cNvPr>
          <p:cNvSpPr txBox="1"/>
          <p:nvPr/>
        </p:nvSpPr>
        <p:spPr>
          <a:xfrm>
            <a:off x="10610194" y="1720333"/>
            <a:ext cx="1466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Baseline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27.85071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5BDBCF74-D3AC-9446-ADB2-E402F3336C47}"/>
              </a:ext>
            </a:extLst>
          </p:cNvPr>
          <p:cNvSpPr/>
          <p:nvPr/>
        </p:nvSpPr>
        <p:spPr>
          <a:xfrm>
            <a:off x="7599689" y="2089665"/>
            <a:ext cx="1059365" cy="306427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BF06867F-DB65-454E-932E-75D8B7F807D1}"/>
              </a:ext>
            </a:extLst>
          </p:cNvPr>
          <p:cNvSpPr/>
          <p:nvPr/>
        </p:nvSpPr>
        <p:spPr>
          <a:xfrm>
            <a:off x="3356518" y="5267948"/>
            <a:ext cx="1059365" cy="306427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145AD34F-DD0B-144A-85C7-5FB65EDAA5F2}"/>
              </a:ext>
            </a:extLst>
          </p:cNvPr>
          <p:cNvSpPr/>
          <p:nvPr/>
        </p:nvSpPr>
        <p:spPr>
          <a:xfrm>
            <a:off x="7596414" y="5267947"/>
            <a:ext cx="1059365" cy="306427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62CF727B-6AE9-4140-8E3A-A21F4268FAC2}"/>
              </a:ext>
            </a:extLst>
          </p:cNvPr>
          <p:cNvSpPr/>
          <p:nvPr/>
        </p:nvSpPr>
        <p:spPr>
          <a:xfrm>
            <a:off x="6712051" y="2089665"/>
            <a:ext cx="752327" cy="4858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E59F08F6-D6FC-2244-90F0-8A09D7123226}"/>
              </a:ext>
            </a:extLst>
          </p:cNvPr>
          <p:cNvSpPr/>
          <p:nvPr/>
        </p:nvSpPr>
        <p:spPr>
          <a:xfrm>
            <a:off x="6744871" y="5267947"/>
            <a:ext cx="752327" cy="4858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1105E1F1-5D7E-F646-A16E-FB57DDE83AE7}"/>
              </a:ext>
            </a:extLst>
          </p:cNvPr>
          <p:cNvSpPr/>
          <p:nvPr/>
        </p:nvSpPr>
        <p:spPr>
          <a:xfrm>
            <a:off x="2411892" y="5237468"/>
            <a:ext cx="752327" cy="4858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A51FED4E-F3BD-6A48-9464-A583AB5A03B8}"/>
              </a:ext>
            </a:extLst>
          </p:cNvPr>
          <p:cNvSpPr/>
          <p:nvPr/>
        </p:nvSpPr>
        <p:spPr>
          <a:xfrm>
            <a:off x="8347568" y="2380060"/>
            <a:ext cx="909563" cy="93461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3DC56215-842A-FA4F-9DE6-09F5B4E03183}"/>
              </a:ext>
            </a:extLst>
          </p:cNvPr>
          <p:cNvSpPr/>
          <p:nvPr/>
        </p:nvSpPr>
        <p:spPr>
          <a:xfrm>
            <a:off x="8422192" y="5574374"/>
            <a:ext cx="909563" cy="93461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825D24CB-0EC4-5D47-8A58-BB2551712F36}"/>
              </a:ext>
            </a:extLst>
          </p:cNvPr>
          <p:cNvSpPr/>
          <p:nvPr/>
        </p:nvSpPr>
        <p:spPr>
          <a:xfrm>
            <a:off x="4182296" y="5559903"/>
            <a:ext cx="909563" cy="93461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CAAA3F81-5FDE-734A-975C-96B01C45D695}"/>
              </a:ext>
            </a:extLst>
          </p:cNvPr>
          <p:cNvSpPr/>
          <p:nvPr/>
        </p:nvSpPr>
        <p:spPr>
          <a:xfrm>
            <a:off x="9805771" y="2089665"/>
            <a:ext cx="767531" cy="10954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18B7EF55-1F2D-4B4D-B0C8-B247F00F9A4A}"/>
              </a:ext>
            </a:extLst>
          </p:cNvPr>
          <p:cNvSpPr/>
          <p:nvPr/>
        </p:nvSpPr>
        <p:spPr>
          <a:xfrm>
            <a:off x="9805771" y="5355086"/>
            <a:ext cx="767531" cy="10954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AEA13CF1-9656-8F44-8BF2-9136502EAD09}"/>
              </a:ext>
            </a:extLst>
          </p:cNvPr>
          <p:cNvSpPr/>
          <p:nvPr/>
        </p:nvSpPr>
        <p:spPr>
          <a:xfrm>
            <a:off x="5533478" y="5298428"/>
            <a:ext cx="767531" cy="10954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5DBD4CF-A6FD-A541-A970-A4190B38D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235" y="322440"/>
            <a:ext cx="4239895" cy="319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B67935B-B82E-0F47-BD33-D8D67215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34" y="249730"/>
            <a:ext cx="4262114" cy="32025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6EECE5-9F35-3E42-BC8D-AB932912B6F4}"/>
              </a:ext>
            </a:extLst>
          </p:cNvPr>
          <p:cNvSpPr txBox="1"/>
          <p:nvPr/>
        </p:nvSpPr>
        <p:spPr>
          <a:xfrm>
            <a:off x="513682" y="1995461"/>
            <a:ext cx="166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True Image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76228B-D828-AD41-9F0E-36EFF8E77035}"/>
              </a:ext>
            </a:extLst>
          </p:cNvPr>
          <p:cNvSpPr txBox="1"/>
          <p:nvPr/>
        </p:nvSpPr>
        <p:spPr>
          <a:xfrm>
            <a:off x="513682" y="4283253"/>
            <a:ext cx="1576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Initialization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29.7417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E6256-1A4C-6C40-AEEC-F401D6721D3A}"/>
              </a:ext>
            </a:extLst>
          </p:cNvPr>
          <p:cNvSpPr txBox="1"/>
          <p:nvPr/>
        </p:nvSpPr>
        <p:spPr>
          <a:xfrm>
            <a:off x="10610194" y="4652585"/>
            <a:ext cx="1581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SRGAN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32.3910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B75C30-85D3-814F-B447-E6C84B03551C}"/>
              </a:ext>
            </a:extLst>
          </p:cNvPr>
          <p:cNvSpPr txBox="1"/>
          <p:nvPr/>
        </p:nvSpPr>
        <p:spPr>
          <a:xfrm>
            <a:off x="10610194" y="1720333"/>
            <a:ext cx="1466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Baseline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31.10396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DB1B427-6C38-0D4B-9DD6-7913B695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235" y="3472035"/>
            <a:ext cx="4276199" cy="32012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D6A344-DADD-CE4B-9695-782507BF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434" y="3472035"/>
            <a:ext cx="4260835" cy="3201203"/>
          </a:xfrm>
          <a:prstGeom prst="rect">
            <a:avLst/>
          </a:prstGeom>
        </p:spPr>
      </p:pic>
      <p:sp>
        <p:nvSpPr>
          <p:cNvPr id="14" name="任意形状 13">
            <a:extLst>
              <a:ext uri="{FF2B5EF4-FFF2-40B4-BE49-F238E27FC236}">
                <a16:creationId xmlns:a16="http://schemas.microsoft.com/office/drawing/2014/main" id="{2CDE3D27-C3B7-6A4F-9B4F-1E84B5415501}"/>
              </a:ext>
            </a:extLst>
          </p:cNvPr>
          <p:cNvSpPr/>
          <p:nvPr/>
        </p:nvSpPr>
        <p:spPr>
          <a:xfrm>
            <a:off x="7960224" y="458394"/>
            <a:ext cx="1837988" cy="891410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2A9D56C1-F580-244F-A773-B5054088222C}"/>
              </a:ext>
            </a:extLst>
          </p:cNvPr>
          <p:cNvSpPr/>
          <p:nvPr/>
        </p:nvSpPr>
        <p:spPr>
          <a:xfrm>
            <a:off x="3621068" y="3649025"/>
            <a:ext cx="1859280" cy="839092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53AEB9A4-67B1-2741-9969-5E13919287D1}"/>
              </a:ext>
            </a:extLst>
          </p:cNvPr>
          <p:cNvSpPr/>
          <p:nvPr/>
        </p:nvSpPr>
        <p:spPr>
          <a:xfrm>
            <a:off x="7942987" y="3584183"/>
            <a:ext cx="1813560" cy="903934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877A1C33-BFEF-4648-8471-3A9959D628B8}"/>
              </a:ext>
            </a:extLst>
          </p:cNvPr>
          <p:cNvSpPr/>
          <p:nvPr/>
        </p:nvSpPr>
        <p:spPr>
          <a:xfrm>
            <a:off x="8996544" y="1906194"/>
            <a:ext cx="1520005" cy="1120136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1F0B97C1-CC33-5642-942C-564CA1836010}"/>
              </a:ext>
            </a:extLst>
          </p:cNvPr>
          <p:cNvSpPr/>
          <p:nvPr/>
        </p:nvSpPr>
        <p:spPr>
          <a:xfrm>
            <a:off x="4678680" y="5148561"/>
            <a:ext cx="1434930" cy="997321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987222BC-68F3-8E42-B857-6FAA8A80CD3A}"/>
              </a:ext>
            </a:extLst>
          </p:cNvPr>
          <p:cNvSpPr/>
          <p:nvPr/>
        </p:nvSpPr>
        <p:spPr>
          <a:xfrm>
            <a:off x="8954879" y="5148561"/>
            <a:ext cx="1419566" cy="1124821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EF6F1971-00B6-7B4E-8823-CD71AC2E2B24}"/>
              </a:ext>
            </a:extLst>
          </p:cNvPr>
          <p:cNvSpPr/>
          <p:nvPr/>
        </p:nvSpPr>
        <p:spPr>
          <a:xfrm>
            <a:off x="6558145" y="1526794"/>
            <a:ext cx="1722120" cy="837999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7778A457-3B23-9F4A-980F-107C2DAC803A}"/>
              </a:ext>
            </a:extLst>
          </p:cNvPr>
          <p:cNvSpPr/>
          <p:nvPr/>
        </p:nvSpPr>
        <p:spPr>
          <a:xfrm>
            <a:off x="2256005" y="4717425"/>
            <a:ext cx="1706395" cy="816897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5EBDB953-707E-7841-95C6-4508FDF8CECB}"/>
              </a:ext>
            </a:extLst>
          </p:cNvPr>
          <p:cNvSpPr/>
          <p:nvPr/>
        </p:nvSpPr>
        <p:spPr>
          <a:xfrm>
            <a:off x="6644272" y="4660519"/>
            <a:ext cx="1594327" cy="87380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118F78F6-1C85-3841-BF14-99FF08CD081D}"/>
              </a:ext>
            </a:extLst>
          </p:cNvPr>
          <p:cNvSpPr/>
          <p:nvPr/>
        </p:nvSpPr>
        <p:spPr>
          <a:xfrm>
            <a:off x="8430311" y="1341441"/>
            <a:ext cx="886273" cy="56475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4" name="任意形状 23">
            <a:extLst>
              <a:ext uri="{FF2B5EF4-FFF2-40B4-BE49-F238E27FC236}">
                <a16:creationId xmlns:a16="http://schemas.microsoft.com/office/drawing/2014/main" id="{9534F25F-097D-1F4A-B03A-067AC1A6A857}"/>
              </a:ext>
            </a:extLst>
          </p:cNvPr>
          <p:cNvSpPr/>
          <p:nvPr/>
        </p:nvSpPr>
        <p:spPr>
          <a:xfrm>
            <a:off x="4051132" y="4521586"/>
            <a:ext cx="947588" cy="62697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77247500-C749-CD4D-B644-23D2C84DB455}"/>
              </a:ext>
            </a:extLst>
          </p:cNvPr>
          <p:cNvSpPr/>
          <p:nvPr/>
        </p:nvSpPr>
        <p:spPr>
          <a:xfrm>
            <a:off x="8327331" y="4507883"/>
            <a:ext cx="953829" cy="640678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9D8F86E-4C4C-254E-BAC9-0926AFEB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612" y="249730"/>
            <a:ext cx="4261376" cy="31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3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8D44AD1-D00E-D94B-B0E3-12C0C20E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63" y="908387"/>
            <a:ext cx="5243383" cy="25028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6EECE5-9F35-3E42-BC8D-AB932912B6F4}"/>
              </a:ext>
            </a:extLst>
          </p:cNvPr>
          <p:cNvSpPr txBox="1"/>
          <p:nvPr/>
        </p:nvSpPr>
        <p:spPr>
          <a:xfrm>
            <a:off x="3124658" y="421792"/>
            <a:ext cx="195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True Image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76228B-D828-AD41-9F0E-36EFF8E77035}"/>
              </a:ext>
            </a:extLst>
          </p:cNvPr>
          <p:cNvSpPr txBox="1"/>
          <p:nvPr/>
        </p:nvSpPr>
        <p:spPr>
          <a:xfrm>
            <a:off x="2148901" y="6034807"/>
            <a:ext cx="324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Initialization     </a:t>
            </a:r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 30.5383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E6256-1A4C-6C40-AEEC-F401D6721D3A}"/>
              </a:ext>
            </a:extLst>
          </p:cNvPr>
          <p:cNvSpPr txBox="1"/>
          <p:nvPr/>
        </p:nvSpPr>
        <p:spPr>
          <a:xfrm>
            <a:off x="7783468" y="6024095"/>
            <a:ext cx="27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SRGAN    psnr:30.9866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B75C30-85D3-814F-B447-E6C84B03551C}"/>
              </a:ext>
            </a:extLst>
          </p:cNvPr>
          <p:cNvSpPr txBox="1"/>
          <p:nvPr/>
        </p:nvSpPr>
        <p:spPr>
          <a:xfrm>
            <a:off x="7632086" y="421792"/>
            <a:ext cx="339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Baseline    psnr:28.04039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D5F364E-BF82-2C41-92E6-3B0C0050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14" y="3411241"/>
            <a:ext cx="5243745" cy="25046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110803-B065-E949-9F40-D819703AF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11" y="3411241"/>
            <a:ext cx="5230767" cy="2504635"/>
          </a:xfrm>
          <a:prstGeom prst="rect">
            <a:avLst/>
          </a:prstGeom>
        </p:spPr>
      </p:pic>
      <p:sp>
        <p:nvSpPr>
          <p:cNvPr id="14" name="任意形状 13">
            <a:extLst>
              <a:ext uri="{FF2B5EF4-FFF2-40B4-BE49-F238E27FC236}">
                <a16:creationId xmlns:a16="http://schemas.microsoft.com/office/drawing/2014/main" id="{3293817B-482E-6842-B52F-0E8C50356161}"/>
              </a:ext>
            </a:extLst>
          </p:cNvPr>
          <p:cNvSpPr/>
          <p:nvPr/>
        </p:nvSpPr>
        <p:spPr>
          <a:xfrm>
            <a:off x="9141997" y="2083590"/>
            <a:ext cx="1722120" cy="761999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5DA0900C-DD64-7346-877A-39E6A3618B7C}"/>
              </a:ext>
            </a:extLst>
          </p:cNvPr>
          <p:cNvSpPr/>
          <p:nvPr/>
        </p:nvSpPr>
        <p:spPr>
          <a:xfrm>
            <a:off x="3886200" y="4663558"/>
            <a:ext cx="1722120" cy="761999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D69A4CB8-039C-FE41-A92A-0E11A8B58012}"/>
              </a:ext>
            </a:extLst>
          </p:cNvPr>
          <p:cNvSpPr/>
          <p:nvPr/>
        </p:nvSpPr>
        <p:spPr>
          <a:xfrm>
            <a:off x="9129945" y="4694038"/>
            <a:ext cx="1722120" cy="731519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05015D19-24F9-F645-B0A7-36D41E778F0F}"/>
              </a:ext>
            </a:extLst>
          </p:cNvPr>
          <p:cNvSpPr/>
          <p:nvPr/>
        </p:nvSpPr>
        <p:spPr>
          <a:xfrm>
            <a:off x="7938037" y="1946430"/>
            <a:ext cx="1051228" cy="121922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CB3932EF-C4F6-3B4C-BB92-D79F68101A3E}"/>
              </a:ext>
            </a:extLst>
          </p:cNvPr>
          <p:cNvSpPr/>
          <p:nvPr/>
        </p:nvSpPr>
        <p:spPr>
          <a:xfrm>
            <a:off x="2720174" y="4532265"/>
            <a:ext cx="1051228" cy="121922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99F133C0-2A6E-8443-999D-92AE508CE418}"/>
              </a:ext>
            </a:extLst>
          </p:cNvPr>
          <p:cNvSpPr/>
          <p:nvPr/>
        </p:nvSpPr>
        <p:spPr>
          <a:xfrm>
            <a:off x="7992822" y="4538249"/>
            <a:ext cx="1051228" cy="121922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DE59FB1C-EF77-6F4D-9276-DC1D30EF454E}"/>
              </a:ext>
            </a:extLst>
          </p:cNvPr>
          <p:cNvSpPr/>
          <p:nvPr/>
        </p:nvSpPr>
        <p:spPr>
          <a:xfrm>
            <a:off x="6282559" y="2083590"/>
            <a:ext cx="1693412" cy="817824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D6942F90-0A83-7D4F-880A-0542C1F10727}"/>
              </a:ext>
            </a:extLst>
          </p:cNvPr>
          <p:cNvSpPr/>
          <p:nvPr/>
        </p:nvSpPr>
        <p:spPr>
          <a:xfrm>
            <a:off x="1014710" y="4633216"/>
            <a:ext cx="1693412" cy="85332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4" name="任意形状 23">
            <a:extLst>
              <a:ext uri="{FF2B5EF4-FFF2-40B4-BE49-F238E27FC236}">
                <a16:creationId xmlns:a16="http://schemas.microsoft.com/office/drawing/2014/main" id="{45C6F082-FBE2-1B45-BF03-2A70B4C91944}"/>
              </a:ext>
            </a:extLst>
          </p:cNvPr>
          <p:cNvSpPr/>
          <p:nvPr/>
        </p:nvSpPr>
        <p:spPr>
          <a:xfrm>
            <a:off x="6299410" y="4633216"/>
            <a:ext cx="1693412" cy="853324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43CFD9F-1092-494D-9124-9EE18A5E2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813" y="905756"/>
            <a:ext cx="5243745" cy="25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3F124FC-6716-CA4B-96A5-B8A4348E33A4}"/>
              </a:ext>
            </a:extLst>
          </p:cNvPr>
          <p:cNvSpPr/>
          <p:nvPr/>
        </p:nvSpPr>
        <p:spPr>
          <a:xfrm>
            <a:off x="3703321" y="2220574"/>
            <a:ext cx="493776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Thanks</a:t>
            </a:r>
            <a:r>
              <a:rPr lang="en-US" altLang="zh-C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  <a:endParaRPr lang="zh-CN" alt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A8F357-9DD6-2741-914A-1D1CD255A295}"/>
              </a:ext>
            </a:extLst>
          </p:cNvPr>
          <p:cNvSpPr/>
          <p:nvPr/>
        </p:nvSpPr>
        <p:spPr>
          <a:xfrm>
            <a:off x="5577841" y="5466695"/>
            <a:ext cx="6507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Group 12</a:t>
            </a:r>
          </a:p>
          <a:p>
            <a:r>
              <a:rPr kumimoji="1" lang="en-US" altLang="zh-CN" dirty="0"/>
              <a:t>Members: Fei Zheng, </a:t>
            </a:r>
            <a:r>
              <a:rPr kumimoji="1" lang="en-US" altLang="zh-CN"/>
              <a:t>Guanren</a:t>
            </a:r>
            <a:r>
              <a:rPr kumimoji="1" lang="en-US" altLang="zh-CN" dirty="0"/>
              <a:t> Wang, Xi Yang, </a:t>
            </a:r>
            <a:r>
              <a:rPr kumimoji="1" lang="en-US" altLang="zh-CN" dirty="0" err="1"/>
              <a:t>Yiyao</a:t>
            </a:r>
            <a:r>
              <a:rPr kumimoji="1" lang="en-US" altLang="zh-CN" dirty="0"/>
              <a:t> Hu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40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D8737-4B6E-4845-B3BD-BB19C4CB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 Models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BC9E1-093B-B64C-84DC-16247203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2133600"/>
            <a:ext cx="8911687" cy="127175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1, Baseline Model   --- </a:t>
            </a:r>
            <a:r>
              <a:rPr lang="en-US" altLang="zh-CN" dirty="0"/>
              <a:t>GBM Tree</a:t>
            </a:r>
          </a:p>
          <a:p>
            <a:pPr marL="0" indent="0">
              <a:buNone/>
            </a:pPr>
            <a:r>
              <a:rPr kumimoji="1" lang="en-US" altLang="zh-CN" dirty="0"/>
              <a:t>2,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Advanced Model   --- SRGAN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0EA72A-991B-E543-9DB5-28EBFACC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267" y="3405352"/>
            <a:ext cx="9779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8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DEFB0-8B71-5045-A9A1-3863DA2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SRGAN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E87EF-D06F-F94A-979C-096D79A64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5641" y="2133600"/>
            <a:ext cx="10016359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1, Input  --- Randomly Selection   &amp;  Down Sampling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2, Generator Network --- CNN &amp; </a:t>
            </a:r>
            <a:r>
              <a:rPr kumimoji="1" lang="en-US" altLang="zh-CN" sz="2400" dirty="0" err="1"/>
              <a:t>ResNet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3, Discriminator Network --- Classifier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4, Loss Function --- </a:t>
            </a:r>
            <a:r>
              <a:rPr kumimoji="1" lang="en" altLang="zh-CN" sz="2400" dirty="0"/>
              <a:t>C</a:t>
            </a:r>
            <a:r>
              <a:rPr lang="en" altLang="zh-CN" sz="2400" dirty="0"/>
              <a:t>ontent Loss + Adversarial Loss+ VGG loss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5, Pre-trained Generator Network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400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5CD3E-FA1A-6F4E-9D1C-C1BCBE00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221" y="624110"/>
            <a:ext cx="9502391" cy="1280890"/>
          </a:xfrm>
        </p:spPr>
        <p:txBody>
          <a:bodyPr>
            <a:normAutofit fontScale="90000"/>
          </a:bodyPr>
          <a:lstStyle/>
          <a:p>
            <a:r>
              <a:rPr kumimoji="1" lang="en-US" altLang="zh-CN" sz="3100" b="1" dirty="0"/>
              <a:t>1, Input  --- Randomly Selection   &amp;  Down Sampling</a:t>
            </a:r>
            <a:br>
              <a:rPr kumimoji="1" lang="en-US" altLang="zh-CN" b="1" dirty="0"/>
            </a:b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A0BE96-FF48-A942-810C-2A75D481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32" y="1541683"/>
            <a:ext cx="4138448" cy="4585848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6239494A-AA5B-6E48-9C12-4BBF54354118}"/>
              </a:ext>
            </a:extLst>
          </p:cNvPr>
          <p:cNvSpPr/>
          <p:nvPr/>
        </p:nvSpPr>
        <p:spPr>
          <a:xfrm>
            <a:off x="6751584" y="3550827"/>
            <a:ext cx="1206061" cy="567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60EE1F7C-4339-2B4C-ABC6-E335C82ED432}"/>
              </a:ext>
            </a:extLst>
          </p:cNvPr>
          <p:cNvSpPr/>
          <p:nvPr/>
        </p:nvSpPr>
        <p:spPr>
          <a:xfrm>
            <a:off x="3216167" y="1952295"/>
            <a:ext cx="2774730" cy="2486709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57150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2D576D3-77D3-0843-82D2-91375A824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831" y="2850357"/>
            <a:ext cx="2108200" cy="19685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ABF4EF-D4E1-BA47-98CB-C61E371A7034}"/>
              </a:ext>
            </a:extLst>
          </p:cNvPr>
          <p:cNvSpPr txBox="1"/>
          <p:nvPr/>
        </p:nvSpPr>
        <p:spPr>
          <a:xfrm>
            <a:off x="6455980" y="5302548"/>
            <a:ext cx="5340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Overcome the overfitting problem</a:t>
            </a:r>
            <a:r>
              <a:rPr lang="zh-CN" altLang="zh-CN" sz="2400" b="1" dirty="0"/>
              <a:t> </a:t>
            </a:r>
            <a:endParaRPr kumimoji="1" lang="zh-CN" altLang="en-US" sz="2400" b="1" dirty="0"/>
          </a:p>
        </p:txBody>
      </p:sp>
      <p:sp>
        <p:nvSpPr>
          <p:cNvPr id="17" name="上箭头 16">
            <a:extLst>
              <a:ext uri="{FF2B5EF4-FFF2-40B4-BE49-F238E27FC236}">
                <a16:creationId xmlns:a16="http://schemas.microsoft.com/office/drawing/2014/main" id="{222B5D3E-7AFE-5541-BFFB-6B39DFB87312}"/>
              </a:ext>
            </a:extLst>
          </p:cNvPr>
          <p:cNvSpPr/>
          <p:nvPr/>
        </p:nvSpPr>
        <p:spPr>
          <a:xfrm>
            <a:off x="9091448" y="1353206"/>
            <a:ext cx="472965" cy="11035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93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5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519ED-53E2-B442-B5EB-A4819243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1" y="503460"/>
            <a:ext cx="10744199" cy="741140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Architecture of Generator and Discriminator</a:t>
            </a:r>
            <a:r>
              <a:rPr lang="zh-CN" altLang="zh-CN" sz="3200" b="1" dirty="0"/>
              <a:t> </a:t>
            </a:r>
            <a:r>
              <a:rPr lang="en-US" altLang="zh-CN" sz="3200" b="1" dirty="0"/>
              <a:t>Network</a:t>
            </a:r>
            <a:r>
              <a:rPr lang="zh-CN" altLang="zh-CN" sz="3200" b="1" dirty="0"/>
              <a:t> </a:t>
            </a:r>
            <a:endParaRPr kumimoji="1"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EA407A-B899-E945-9061-BE3C7DBF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244600"/>
            <a:ext cx="9448800" cy="4864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14AD5D-49D2-E14A-96F4-E24FEDBE4CF2}"/>
              </a:ext>
            </a:extLst>
          </p:cNvPr>
          <p:cNvSpPr/>
          <p:nvPr/>
        </p:nvSpPr>
        <p:spPr>
          <a:xfrm>
            <a:off x="1751012" y="6219059"/>
            <a:ext cx="9448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Helvetica" pitchFamily="2" charset="0"/>
              </a:rPr>
              <a:t>“Photo-Realistic Single Image Super-Resolution Using a Generative Adversarial Network”</a:t>
            </a:r>
            <a:endParaRPr lang="en" altLang="zh-CN" sz="1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81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80399-CD53-874F-A8C4-9F462897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74490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/>
              <a:t>2, Generator Network --- CNN &amp; </a:t>
            </a:r>
            <a:r>
              <a:rPr kumimoji="1" lang="en-US" altLang="zh-CN" b="1" dirty="0" err="1"/>
              <a:t>ResNet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D135EB-807C-0440-84AC-F9B2ABF1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360432"/>
            <a:ext cx="9448800" cy="2781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E93EFD6-34EB-3A46-95EB-6FF6015D5FF8}"/>
              </a:ext>
            </a:extLst>
          </p:cNvPr>
          <p:cNvSpPr/>
          <p:nvPr/>
        </p:nvSpPr>
        <p:spPr>
          <a:xfrm>
            <a:off x="2592925" y="4878054"/>
            <a:ext cx="6197530" cy="1100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Gradient Vanishing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Accelerating the Computing Process</a:t>
            </a:r>
            <a:r>
              <a:rPr lang="zh-CN" altLang="zh-CN" sz="2800" b="1" dirty="0"/>
              <a:t> </a:t>
            </a:r>
            <a:endParaRPr lang="zh-CN" altLang="en-US" sz="2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053CA6-F098-6D47-8645-7A674DEAF68F}"/>
              </a:ext>
            </a:extLst>
          </p:cNvPr>
          <p:cNvSpPr/>
          <p:nvPr/>
        </p:nvSpPr>
        <p:spPr>
          <a:xfrm>
            <a:off x="2592925" y="4294449"/>
            <a:ext cx="9448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Helvetica" pitchFamily="2" charset="0"/>
              </a:rPr>
              <a:t>“Photo-Realistic Single Image Super-Resolution Using a Generative Adversarial Network”</a:t>
            </a:r>
            <a:endParaRPr lang="en" altLang="zh-CN" sz="1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91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FF5CB-4DA5-0C42-B160-B4EC208A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b="1" dirty="0"/>
              <a:t>3, Discriminator Network --- Classifier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E8D7BA0-FD42-5645-BC8A-546845B8B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730" y="1742888"/>
            <a:ext cx="9422166" cy="21196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B0FAF0-B1B9-4543-B8F1-D3CCBFB4CF7A}"/>
              </a:ext>
            </a:extLst>
          </p:cNvPr>
          <p:cNvSpPr/>
          <p:nvPr/>
        </p:nvSpPr>
        <p:spPr>
          <a:xfrm>
            <a:off x="10192586" y="624110"/>
            <a:ext cx="1636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Classifier</a:t>
            </a:r>
            <a:endParaRPr lang="zh-CN" altLang="en-US" sz="2800" b="1" dirty="0"/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CEEE610D-A1D2-394C-9A2E-CD93B62F31EA}"/>
              </a:ext>
            </a:extLst>
          </p:cNvPr>
          <p:cNvSpPr/>
          <p:nvPr/>
        </p:nvSpPr>
        <p:spPr>
          <a:xfrm>
            <a:off x="10941269" y="1150883"/>
            <a:ext cx="346841" cy="75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1AC14C-9002-FE4A-892D-D0C514D1E351}"/>
              </a:ext>
            </a:extLst>
          </p:cNvPr>
          <p:cNvSpPr/>
          <p:nvPr/>
        </p:nvSpPr>
        <p:spPr>
          <a:xfrm>
            <a:off x="2336965" y="4454557"/>
            <a:ext cx="8777724" cy="1729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GAN (Generative Adversarial Networks)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GANs provide a powerful framework for generating plausible-looking natural images with high perceptual quality. </a:t>
            </a:r>
            <a:r>
              <a:rPr lang="zh-CN" altLang="zh-CN" sz="2400" b="1" dirty="0"/>
              <a:t> </a:t>
            </a:r>
            <a:endParaRPr lang="zh-CN" altLang="en-US" sz="2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E88390-4CD9-B24A-8A48-DDD78354B19E}"/>
              </a:ext>
            </a:extLst>
          </p:cNvPr>
          <p:cNvSpPr/>
          <p:nvPr/>
        </p:nvSpPr>
        <p:spPr>
          <a:xfrm>
            <a:off x="2324368" y="4100613"/>
            <a:ext cx="9448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Helvetica" pitchFamily="2" charset="0"/>
              </a:rPr>
              <a:t>“Photo-Realistic Single Image Super-Resolution Using a Generative Adversarial Network”</a:t>
            </a:r>
            <a:endParaRPr lang="en" altLang="zh-CN" sz="1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6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9FD71-16D0-9D45-9311-72416150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703" y="624110"/>
            <a:ext cx="9265909" cy="1280890"/>
          </a:xfrm>
        </p:spPr>
        <p:txBody>
          <a:bodyPr>
            <a:normAutofit/>
          </a:bodyPr>
          <a:lstStyle/>
          <a:p>
            <a:r>
              <a:rPr kumimoji="1" lang="en-US" altLang="zh-CN" sz="3100" b="1" dirty="0"/>
              <a:t>4, Loss Function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C6EFA-31E4-0F48-AC9A-1888454A0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" altLang="zh-CN" sz="2000" b="1" dirty="0"/>
              <a:t>Loss Function = C</a:t>
            </a:r>
            <a:r>
              <a:rPr lang="en" altLang="zh-CN" sz="2000" b="1" dirty="0"/>
              <a:t>ontent Loss (Loss of Generator) </a:t>
            </a:r>
          </a:p>
          <a:p>
            <a:pPr marL="0" indent="0">
              <a:buNone/>
            </a:pPr>
            <a:r>
              <a:rPr lang="en" altLang="zh-CN" sz="2000" b="1" dirty="0"/>
              <a:t>                           + Adversarial Loss (Loss of Discriminator)</a:t>
            </a:r>
          </a:p>
          <a:p>
            <a:pPr marL="0" indent="0">
              <a:buNone/>
            </a:pPr>
            <a:r>
              <a:rPr lang="en" altLang="zh-CN" sz="2000" b="1" dirty="0"/>
              <a:t>                           + VGG loss (Loss of pre-trained 19 layer VGG network</a:t>
            </a:r>
          </a:p>
          <a:p>
            <a:pPr marL="0" indent="0">
              <a:buNone/>
            </a:pPr>
            <a:r>
              <a:rPr lang="en" altLang="zh-CN" sz="2000" b="1" dirty="0"/>
              <a:t>                                                         described in </a:t>
            </a:r>
            <a:r>
              <a:rPr lang="en" altLang="zh-CN" sz="2000" b="1" dirty="0" err="1"/>
              <a:t>Simonyan</a:t>
            </a:r>
            <a:r>
              <a:rPr lang="en" altLang="zh-CN" sz="2000" b="1" dirty="0"/>
              <a:t> and Zisserman)</a:t>
            </a:r>
          </a:p>
          <a:p>
            <a:pPr marL="0" indent="0">
              <a:buNone/>
            </a:pPr>
            <a:endParaRPr lang="e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--- More Invariant to Changes in Pixel Space</a:t>
            </a:r>
            <a:endParaRPr lang="en" altLang="zh-CN" sz="2000" b="1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29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53CA3-72B7-BD4A-BAAD-98ED76E0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b="1" dirty="0"/>
              <a:t>5, Pre-Trained Generator Network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F43B1-AB54-FF4C-9A94-8B3B80B3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29104"/>
            <a:ext cx="8915400" cy="139787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200" b="1" dirty="0">
                <a:solidFill>
                  <a:schemeClr val="tx1"/>
                </a:solidFill>
              </a:rPr>
              <a:t>Generator Network  (CNN &amp; </a:t>
            </a:r>
            <a:r>
              <a:rPr lang="en-US" altLang="zh-CN" sz="2200" b="1" dirty="0" err="1">
                <a:solidFill>
                  <a:schemeClr val="tx1"/>
                </a:solidFill>
              </a:rPr>
              <a:t>ResNet</a:t>
            </a:r>
            <a:r>
              <a:rPr lang="en-US" altLang="zh-CN" sz="2200" b="1" dirty="0">
                <a:solidFill>
                  <a:schemeClr val="tx1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b="1" dirty="0">
                <a:solidFill>
                  <a:schemeClr val="tx1"/>
                </a:solidFill>
              </a:rPr>
              <a:t>&amp; MSE Content  Loss Function</a:t>
            </a:r>
            <a:r>
              <a:rPr lang="zh-CN" altLang="zh-CN" sz="2200" b="1" dirty="0">
                <a:solidFill>
                  <a:schemeClr val="tx1"/>
                </a:solidFill>
              </a:rPr>
              <a:t> </a:t>
            </a:r>
            <a:endParaRPr kumimoji="1" lang="zh-CN" altLang="en-US" sz="2200" b="1" dirty="0">
              <a:solidFill>
                <a:schemeClr val="tx1"/>
              </a:solidFill>
            </a:endParaRPr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892AEA04-5EAD-1546-BE52-B30AF7693B19}"/>
              </a:ext>
            </a:extLst>
          </p:cNvPr>
          <p:cNvSpPr/>
          <p:nvPr/>
        </p:nvSpPr>
        <p:spPr>
          <a:xfrm>
            <a:off x="4209393" y="3026980"/>
            <a:ext cx="346841" cy="677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E39C52-FCF5-1E42-A01B-0888D542525B}"/>
              </a:ext>
            </a:extLst>
          </p:cNvPr>
          <p:cNvSpPr txBox="1"/>
          <p:nvPr/>
        </p:nvSpPr>
        <p:spPr>
          <a:xfrm>
            <a:off x="3184634" y="3746957"/>
            <a:ext cx="2758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/>
              <a:t>Pre-Trained Model</a:t>
            </a:r>
            <a:endParaRPr kumimoji="1" lang="zh-CN" altLang="en-US" sz="2200" b="1" dirty="0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5DEECE55-4E21-EA4B-8DD2-515DACCEE570}"/>
              </a:ext>
            </a:extLst>
          </p:cNvPr>
          <p:cNvSpPr/>
          <p:nvPr/>
        </p:nvSpPr>
        <p:spPr>
          <a:xfrm>
            <a:off x="4209392" y="4219904"/>
            <a:ext cx="346841" cy="677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984C96-CCE7-F843-B8A9-44121E374F8D}"/>
              </a:ext>
            </a:extLst>
          </p:cNvPr>
          <p:cNvSpPr txBox="1"/>
          <p:nvPr/>
        </p:nvSpPr>
        <p:spPr>
          <a:xfrm>
            <a:off x="3184634" y="4939881"/>
            <a:ext cx="3231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/>
              <a:t>Initialization of SRGAN</a:t>
            </a:r>
            <a:endParaRPr kumimoji="1" lang="zh-CN" altLang="en-US" sz="22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D61796-80C2-B44E-BC74-4972B9E8CFEF}"/>
              </a:ext>
            </a:extLst>
          </p:cNvPr>
          <p:cNvSpPr/>
          <p:nvPr/>
        </p:nvSpPr>
        <p:spPr>
          <a:xfrm>
            <a:off x="7635961" y="4292751"/>
            <a:ext cx="27478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Stronger Generator </a:t>
            </a:r>
            <a:endParaRPr lang="zh-CN" altLang="en-US" sz="22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E5EA35-D725-BC4D-8325-30CC07218DB2}"/>
              </a:ext>
            </a:extLst>
          </p:cNvPr>
          <p:cNvSpPr/>
          <p:nvPr/>
        </p:nvSpPr>
        <p:spPr>
          <a:xfrm>
            <a:off x="7635961" y="5370768"/>
            <a:ext cx="30059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Speed up the Process</a:t>
            </a:r>
            <a:r>
              <a:rPr lang="zh-CN" altLang="zh-CN" sz="2200" b="1" dirty="0"/>
              <a:t> </a:t>
            </a:r>
            <a:endParaRPr lang="zh-CN" altLang="en-US" sz="2200" b="1" dirty="0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1BA91416-77BE-0640-9106-179E98C396AB}"/>
              </a:ext>
            </a:extLst>
          </p:cNvPr>
          <p:cNvSpPr/>
          <p:nvPr/>
        </p:nvSpPr>
        <p:spPr>
          <a:xfrm>
            <a:off x="6624243" y="4971012"/>
            <a:ext cx="804042" cy="368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98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/>
      <p:bldP spid="9" grpId="0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510</TotalTime>
  <Words>321</Words>
  <Application>Microsoft Macintosh PowerPoint</Application>
  <PresentationFormat>宽屏</PresentationFormat>
  <Paragraphs>70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DengXian</vt:lpstr>
      <vt:lpstr>DengXian</vt:lpstr>
      <vt:lpstr>幼圆</vt:lpstr>
      <vt:lpstr>Arial</vt:lpstr>
      <vt:lpstr>Century Gothic</vt:lpstr>
      <vt:lpstr>Helvetica</vt:lpstr>
      <vt:lpstr>Times New Roman</vt:lpstr>
      <vt:lpstr>Wingdings 3</vt:lpstr>
      <vt:lpstr>丝状</vt:lpstr>
      <vt:lpstr>Unscramble a Blurry Image      </vt:lpstr>
      <vt:lpstr>Two Models </vt:lpstr>
      <vt:lpstr>SRGAN</vt:lpstr>
      <vt:lpstr>1, Input  --- Randomly Selection   &amp;  Down Sampling </vt:lpstr>
      <vt:lpstr>Architecture of Generator and Discriminator Network </vt:lpstr>
      <vt:lpstr>2, Generator Network --- CNN &amp; ResNet </vt:lpstr>
      <vt:lpstr>3, Discriminator Network --- Classifier </vt:lpstr>
      <vt:lpstr>4, Loss Function </vt:lpstr>
      <vt:lpstr>5, Pre-Trained Generator Network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Unscramble a Blurry Image </dc:title>
  <dc:creator>Hu Yiyao</dc:creator>
  <cp:lastModifiedBy>Hu Yiyao</cp:lastModifiedBy>
  <cp:revision>28</cp:revision>
  <dcterms:created xsi:type="dcterms:W3CDTF">2019-03-27T12:20:48Z</dcterms:created>
  <dcterms:modified xsi:type="dcterms:W3CDTF">2019-03-28T00:04:49Z</dcterms:modified>
</cp:coreProperties>
</file>